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2880">
          <p15:clr>
            <a:srgbClr val="A4A3A4"/>
          </p15:clr>
        </p15:guide>
        <p15:guide id="3" pos="113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11C154-2863-4289-A583-DF2A2107A08E}">
  <a:tblStyle styleId="{1311C154-2863-4289-A583-DF2A2107A0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2880"/>
        <p:guide pos="113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b5ea1d6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b5ea1d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b5ea1d67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b5ea1d6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20a36cc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20a36cc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20a36cc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620a36cc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20a36cc0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20a36cc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20a36cc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20a36cc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20a36cc0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20a36cc0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1febcd9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61febcd9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620a36cc0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620a36cc0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20a36cc0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620a36cc0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21d9c0a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21d9c0a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16682d6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16682d6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b5ea1d67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b5ea1d67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16682d6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16682d6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b5ea1d6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b5ea1d6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Pas possible de savoir quelles sont les commandes impayées (pas de lien entre les tables payments et orders)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16682d6b4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16682d6b4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b5ea1d6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b5ea1d6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5b5ea1d6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5b5ea1d6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b5ea1d6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b5ea1d6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244525" y="827325"/>
            <a:ext cx="558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MAJ O’ RETTE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44525" y="2834125"/>
            <a:ext cx="558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Création d’un Dashboard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4639" l="4421" r="3276" t="4027"/>
          <a:stretch/>
        </p:blipFill>
        <p:spPr>
          <a:xfrm>
            <a:off x="402950" y="827325"/>
            <a:ext cx="2841586" cy="27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4808" y="4195649"/>
            <a:ext cx="137254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KPI RESSOURCES HUMAINES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1612200"/>
            <a:ext cx="6200775" cy="2771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867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25" y="152400"/>
            <a:ext cx="87153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400"/>
            <a:ext cx="87317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Axes d’amélioration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fr" sz="1600" u="sng">
                <a:solidFill>
                  <a:srgbClr val="595959"/>
                </a:solidFill>
              </a:rPr>
              <a:t>FINANCE </a:t>
            </a:r>
            <a:r>
              <a:rPr lang="fr" sz="1200">
                <a:solidFill>
                  <a:srgbClr val="595959"/>
                </a:solidFill>
              </a:rPr>
              <a:t>: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fr" sz="1200">
                <a:solidFill>
                  <a:srgbClr val="595959"/>
                </a:solidFill>
              </a:rPr>
              <a:t>- Avoir des informations sur les charges indirectes pour obtenir le prix de revient et ainsi pouvoir étudier l'évolution de la marge 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fr" sz="1200">
                <a:solidFill>
                  <a:srgbClr val="595959"/>
                </a:solidFill>
              </a:rPr>
              <a:t>- Utilité d'avoir les prix d'achat des années précédentes auprès des fournisseurs pour éventuellement renégocier les prix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fr" sz="1200">
                <a:solidFill>
                  <a:srgbClr val="595959"/>
                </a:solidFill>
              </a:rPr>
              <a:t>- Pas possible de savoir quelles sont les commandes impayées (pas de lien entre les tables paiements et commandes)         --&gt; Créer une table intermédiaire pour suivre les commandes impayées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65">
              <a:solidFill>
                <a:srgbClr val="595959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362" y="3591625"/>
            <a:ext cx="1567275" cy="12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551100"/>
            <a:ext cx="85206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RESSOURCES HUMAINES</a:t>
            </a:r>
            <a:endParaRPr b="1" sz="16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- Données au sujet du turnover des salariés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- Durée de vacance d'un poste suite à un départ (efficacité du recrutement)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- Informations concernant les arrêts de travail (durée, causes)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- Gestion des données RGPD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- Données relatives à l'évolution de la masse salariale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413" y="3303750"/>
            <a:ext cx="2147175" cy="1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588300"/>
            <a:ext cx="8520600" cy="3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400" u="sng"/>
              <a:t>LOGISTIQUE</a:t>
            </a:r>
            <a:endParaRPr b="1" sz="64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4800"/>
              <a:t>- Données concernant les retours (SAV)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4800"/>
              <a:t>- Conserver la date de passation d'une commande en 'On Hold' et 'Resolved' pour calculer le nombre de jours pour résoudre les conflits au niveau des commandes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4800"/>
              <a:t>- Connaître la surface de stockage de l'entrepôt pour calculer le taux d'occupation (avec la palettisation de chaque produit) --&gt; Taux de remplissage de l'entrepôt</a:t>
            </a:r>
            <a:endParaRPr b="1" sz="48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463" y="3235122"/>
            <a:ext cx="2739075" cy="16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5257575" y="873300"/>
            <a:ext cx="3381000" cy="15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147"/>
              <a:t>Audrey Muller</a:t>
            </a:r>
            <a:endParaRPr sz="914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147"/>
              <a:t>Alexis Schockaert</a:t>
            </a:r>
            <a:endParaRPr sz="914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147"/>
              <a:t>Jonathan Dhenain</a:t>
            </a:r>
            <a:endParaRPr sz="914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00" y="477650"/>
            <a:ext cx="3183500" cy="23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2463700" y="4197075"/>
            <a:ext cx="463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Remerciement Spécial: Rami Gaaloul</a:t>
            </a:r>
            <a:r>
              <a:rPr lang="fr"/>
              <a:t> 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467" y="3093376"/>
            <a:ext cx="1754813" cy="15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4711275" y="2463700"/>
            <a:ext cx="44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13557" l="0" r="0" t="16595"/>
          <a:stretch/>
        </p:blipFill>
        <p:spPr>
          <a:xfrm>
            <a:off x="311699" y="0"/>
            <a:ext cx="2248626" cy="1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36411" l="0" r="0" t="37962"/>
          <a:stretch/>
        </p:blipFill>
        <p:spPr>
          <a:xfrm>
            <a:off x="5060325" y="4341100"/>
            <a:ext cx="3131175" cy="8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-12718" l="-54235" r="-4999" t="-46466"/>
          <a:stretch/>
        </p:blipFill>
        <p:spPr>
          <a:xfrm>
            <a:off x="-1001201" y="3226950"/>
            <a:ext cx="3025575" cy="20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5950" y="0"/>
            <a:ext cx="2618051" cy="17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1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TOYS AND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Eléments clés</a:t>
            </a:r>
            <a:endParaRPr sz="3022"/>
          </a:p>
        </p:txBody>
      </p:sp>
      <p:graphicFrame>
        <p:nvGraphicFramePr>
          <p:cNvPr id="67" name="Google Shape;67;p14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{1311C154-2863-4289-A583-DF2A2107A08E}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DIRIGEANT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Diane MURPHY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SIEGE SOCIAL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94080 San-Francisco, USA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BUREAUX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USA, France, Japon, Australie, Royaume-Uni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EFFECTIF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23 (dont le dirigeant)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ACTIVITE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Commercialisation</a:t>
                      </a:r>
                      <a:r>
                        <a:rPr lang="fr"/>
                        <a:t> de </a:t>
                      </a:r>
                      <a:r>
                        <a:rPr lang="fr"/>
                        <a:t>maquettes et de modèles réduits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LIGNES DE PRODUITS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Voitures, Motorcycles, Avions, Bateaux, Trains, Camions, Autobus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0354" l="0" r="0" t="0"/>
          <a:stretch/>
        </p:blipFill>
        <p:spPr>
          <a:xfrm>
            <a:off x="1752599" y="3205625"/>
            <a:ext cx="3095850" cy="19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Organigramme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587" y="3322299"/>
            <a:ext cx="2272688" cy="1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25"/>
            <a:ext cx="9144000" cy="23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Enjeu du 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95959"/>
                </a:solidFill>
              </a:rPr>
              <a:t>Accroître la productivité de l’entreprise en optimisant les services vente, finance, logistique et ressources humaines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75" y="121775"/>
            <a:ext cx="1047675" cy="10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575" y="2311775"/>
            <a:ext cx="45148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325" y="3364869"/>
            <a:ext cx="2267350" cy="17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des charges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accent1"/>
                </a:solidFill>
              </a:rPr>
              <a:t>Livrable :</a:t>
            </a:r>
            <a:r>
              <a:rPr lang="fr"/>
              <a:t> 		Dashboard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accent1"/>
                </a:solidFill>
              </a:rPr>
              <a:t>Pilote: 		</a:t>
            </a:r>
            <a:r>
              <a:rPr lang="fr"/>
              <a:t>PDG de MiniToy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accent1"/>
                </a:solidFill>
              </a:rPr>
              <a:t>Mise à jour :</a:t>
            </a:r>
            <a:r>
              <a:rPr lang="fr"/>
              <a:t> 	Quotidienne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accent1"/>
                </a:solidFill>
              </a:rPr>
              <a:t>Objectif :</a:t>
            </a:r>
            <a:r>
              <a:rPr lang="fr"/>
              <a:t> 		Piloter l’entreprise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accent1"/>
                </a:solidFill>
              </a:rPr>
              <a:t>Axes :</a:t>
            </a:r>
            <a:r>
              <a:rPr lang="fr"/>
              <a:t>		Ventes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			Finance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			Logistique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			Ressources Humaines</a:t>
            </a:r>
            <a:endParaRPr/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accent1"/>
                </a:solidFill>
              </a:rPr>
              <a:t>KPI demandés:</a:t>
            </a:r>
            <a:endParaRPr b="1" u="sng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"/>
              <a:t>Ventes :</a:t>
            </a:r>
            <a:endParaRPr b="1" i="1"/>
          </a:p>
          <a:p>
            <a:pPr indent="-31083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Nombre de produits vendus par catégorie et par mois en comparaison avec les chiffres de l’année précédente et le taux de variation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/>
              <a:t>Finance: </a:t>
            </a:r>
            <a:endParaRPr b="1" i="1"/>
          </a:p>
          <a:p>
            <a:pPr indent="-31083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Le CA des 2 derniers mois par pays</a:t>
            </a:r>
            <a:endParaRPr/>
          </a:p>
          <a:p>
            <a:pPr indent="-31083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Commandes non payées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/>
              <a:t>Logistics:</a:t>
            </a:r>
            <a:r>
              <a:rPr lang="fr"/>
              <a:t> </a:t>
            </a:r>
            <a:endParaRPr/>
          </a:p>
          <a:p>
            <a:pPr indent="-31083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Stock des 5 produits les + vendus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/>
              <a:t>Human Resources: </a:t>
            </a:r>
            <a:endParaRPr b="1" i="1"/>
          </a:p>
          <a:p>
            <a:pPr indent="-31083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Les 2 meilleurs vendeurs avec le meilleur CA pour chaque mois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1114313" y="2251413"/>
            <a:ext cx="4500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8"/>
          <p:cNvGrpSpPr/>
          <p:nvPr/>
        </p:nvGrpSpPr>
        <p:grpSpPr>
          <a:xfrm>
            <a:off x="-87525" y="1960450"/>
            <a:ext cx="1578300" cy="1285475"/>
            <a:chOff x="-239925" y="1960450"/>
            <a:chExt cx="1578300" cy="1285475"/>
          </a:xfrm>
        </p:grpSpPr>
        <p:sp>
          <p:nvSpPr>
            <p:cNvPr id="97" name="Google Shape;97;p18"/>
            <p:cNvSpPr/>
            <p:nvPr/>
          </p:nvSpPr>
          <p:spPr>
            <a:xfrm>
              <a:off x="25207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 txBox="1"/>
            <p:nvPr/>
          </p:nvSpPr>
          <p:spPr>
            <a:xfrm>
              <a:off x="330822" y="20454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500">
                  <a:solidFill>
                    <a:schemeClr val="accent6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8"/>
            <p:cNvSpPr txBox="1"/>
            <p:nvPr/>
          </p:nvSpPr>
          <p:spPr>
            <a:xfrm>
              <a:off x="-239925" y="2664225"/>
              <a:ext cx="15783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Rencontre avec le client</a:t>
              </a:r>
              <a:endParaRPr b="1" sz="4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8"/>
          <p:cNvGrpSpPr/>
          <p:nvPr/>
        </p:nvGrpSpPr>
        <p:grpSpPr>
          <a:xfrm>
            <a:off x="1352700" y="1960450"/>
            <a:ext cx="1537200" cy="1285475"/>
            <a:chOff x="1276500" y="1960450"/>
            <a:chExt cx="1537200" cy="1285475"/>
          </a:xfrm>
        </p:grpSpPr>
        <p:sp>
          <p:nvSpPr>
            <p:cNvPr id="101" name="Google Shape;101;p18"/>
            <p:cNvSpPr/>
            <p:nvPr/>
          </p:nvSpPr>
          <p:spPr>
            <a:xfrm>
              <a:off x="1747968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 txBox="1"/>
            <p:nvPr/>
          </p:nvSpPr>
          <p:spPr>
            <a:xfrm>
              <a:off x="1276500" y="2664225"/>
              <a:ext cx="15372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Lecture et analyse </a:t>
              </a:r>
              <a:endParaRPr sz="1200">
                <a:solidFill>
                  <a:srgbClr val="595959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des données</a:t>
              </a:r>
              <a:endParaRPr b="1" sz="4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8"/>
            <p:cNvSpPr txBox="1"/>
            <p:nvPr/>
          </p:nvSpPr>
          <p:spPr>
            <a:xfrm>
              <a:off x="1826718" y="20454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500">
                  <a:solidFill>
                    <a:schemeClr val="accent6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>
            <a:off x="2828050" y="1960450"/>
            <a:ext cx="1537200" cy="1497875"/>
            <a:chOff x="2828050" y="1960450"/>
            <a:chExt cx="1537200" cy="1497875"/>
          </a:xfrm>
        </p:grpSpPr>
        <p:sp>
          <p:nvSpPr>
            <p:cNvPr id="105" name="Google Shape;105;p18"/>
            <p:cNvSpPr/>
            <p:nvPr/>
          </p:nvSpPr>
          <p:spPr>
            <a:xfrm>
              <a:off x="329950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2828050" y="2664225"/>
              <a:ext cx="15372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Evaluation de la faisabilité des KPI client</a:t>
              </a:r>
              <a:endParaRPr b="1"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8"/>
            <p:cNvSpPr txBox="1"/>
            <p:nvPr/>
          </p:nvSpPr>
          <p:spPr>
            <a:xfrm>
              <a:off x="3378252" y="20454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500">
                  <a:solidFill>
                    <a:schemeClr val="accent6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8"/>
          <p:cNvGrpSpPr/>
          <p:nvPr/>
        </p:nvGrpSpPr>
        <p:grpSpPr>
          <a:xfrm>
            <a:off x="5987375" y="1960450"/>
            <a:ext cx="1537200" cy="1285475"/>
            <a:chOff x="5987375" y="1960450"/>
            <a:chExt cx="1537200" cy="1285475"/>
          </a:xfrm>
        </p:grpSpPr>
        <p:sp>
          <p:nvSpPr>
            <p:cNvPr id="109" name="Google Shape;109;p18"/>
            <p:cNvSpPr/>
            <p:nvPr/>
          </p:nvSpPr>
          <p:spPr>
            <a:xfrm>
              <a:off x="6458840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5987375" y="2664225"/>
              <a:ext cx="15372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Data Visualisation sur Power Bi</a:t>
              </a:r>
              <a:endParaRPr b="1" sz="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8"/>
            <p:cNvSpPr txBox="1"/>
            <p:nvPr/>
          </p:nvSpPr>
          <p:spPr>
            <a:xfrm>
              <a:off x="6537590" y="20454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500">
                  <a:solidFill>
                    <a:schemeClr val="accent6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Google Shape;112;p18"/>
          <p:cNvGrpSpPr/>
          <p:nvPr/>
        </p:nvGrpSpPr>
        <p:grpSpPr>
          <a:xfrm>
            <a:off x="7618125" y="1960450"/>
            <a:ext cx="1537200" cy="1710275"/>
            <a:chOff x="7618125" y="1960450"/>
            <a:chExt cx="1537200" cy="1710275"/>
          </a:xfrm>
        </p:grpSpPr>
        <p:sp>
          <p:nvSpPr>
            <p:cNvPr id="113" name="Google Shape;113;p18"/>
            <p:cNvSpPr/>
            <p:nvPr/>
          </p:nvSpPr>
          <p:spPr>
            <a:xfrm>
              <a:off x="8089593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 txBox="1"/>
            <p:nvPr/>
          </p:nvSpPr>
          <p:spPr>
            <a:xfrm>
              <a:off x="7618125" y="2664225"/>
              <a:ext cx="1537200" cy="10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Présentation du</a:t>
              </a:r>
              <a:endParaRPr sz="1200">
                <a:solidFill>
                  <a:srgbClr val="595959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tableau de bord </a:t>
              </a:r>
              <a:endParaRPr sz="1200">
                <a:solidFill>
                  <a:srgbClr val="595959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au client + Préconisations</a:t>
              </a:r>
              <a:endParaRPr b="1" sz="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8"/>
            <p:cNvSpPr txBox="1"/>
            <p:nvPr/>
          </p:nvSpPr>
          <p:spPr>
            <a:xfrm>
              <a:off x="8168343" y="20454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500">
                  <a:solidFill>
                    <a:schemeClr val="accent6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6" name="Google Shape;116;p18"/>
          <p:cNvSpPr/>
          <p:nvPr/>
        </p:nvSpPr>
        <p:spPr>
          <a:xfrm>
            <a:off x="2676138" y="2251413"/>
            <a:ext cx="4500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5717488" y="2251413"/>
            <a:ext cx="4500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7387363" y="2251413"/>
            <a:ext cx="4500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démarche</a:t>
            </a:r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4387175" y="1960450"/>
            <a:ext cx="1537200" cy="1285475"/>
            <a:chOff x="4387175" y="1960450"/>
            <a:chExt cx="1537200" cy="1285475"/>
          </a:xfrm>
        </p:grpSpPr>
        <p:sp>
          <p:nvSpPr>
            <p:cNvPr id="121" name="Google Shape;121;p18"/>
            <p:cNvSpPr/>
            <p:nvPr/>
          </p:nvSpPr>
          <p:spPr>
            <a:xfrm>
              <a:off x="4858640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4387175" y="2664225"/>
              <a:ext cx="15372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Sélection </a:t>
              </a:r>
              <a:r>
                <a:rPr lang="fr" sz="1200">
                  <a:solidFill>
                    <a:srgbClr val="595959"/>
                  </a:solidFill>
                </a:rPr>
                <a:t>des KPI </a:t>
              </a:r>
              <a:endParaRPr sz="1200">
                <a:solidFill>
                  <a:srgbClr val="595959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595959"/>
                  </a:solidFill>
                </a:rPr>
                <a:t>+ Requêtes SQL</a:t>
              </a:r>
              <a:endParaRPr b="1" sz="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4937390" y="20454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500">
                  <a:solidFill>
                    <a:schemeClr val="accent6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" name="Google Shape;124;p18"/>
          <p:cNvSpPr/>
          <p:nvPr/>
        </p:nvSpPr>
        <p:spPr>
          <a:xfrm>
            <a:off x="4117288" y="2251413"/>
            <a:ext cx="4500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5925"/>
            <a:ext cx="1875900" cy="18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4125" y="-8"/>
            <a:ext cx="2501200" cy="18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KPI VENTES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138" y="1017725"/>
            <a:ext cx="5223721" cy="3820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KPI FINANCE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550" y="1179425"/>
            <a:ext cx="6600825" cy="3219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KPI LOGISTIQUE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025" y="1068725"/>
            <a:ext cx="4823199" cy="3820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9538"/>
      </a:dk1>
      <a:lt1>
        <a:srgbClr val="FFFFFF"/>
      </a:lt1>
      <a:dk2>
        <a:srgbClr val="074219"/>
      </a:dk2>
      <a:lt2>
        <a:srgbClr val="0ACCB2"/>
      </a:lt2>
      <a:accent1>
        <a:srgbClr val="CC4C14"/>
      </a:accent1>
      <a:accent2>
        <a:srgbClr val="0ACCB2"/>
      </a:accent2>
      <a:accent3>
        <a:srgbClr val="CC14C6"/>
      </a:accent3>
      <a:accent4>
        <a:srgbClr val="C0F8D1"/>
      </a:accent4>
      <a:accent5>
        <a:srgbClr val="6DF094"/>
      </a:accent5>
      <a:accent6>
        <a:srgbClr val="074219"/>
      </a:accent6>
      <a:hlink>
        <a:srgbClr val="0ACC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